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7" r:id="rId2"/>
    <p:sldId id="258" r:id="rId3"/>
    <p:sldId id="408" r:id="rId4"/>
    <p:sldId id="393" r:id="rId5"/>
    <p:sldId id="409" r:id="rId6"/>
    <p:sldId id="411" r:id="rId7"/>
    <p:sldId id="413" r:id="rId8"/>
    <p:sldId id="412" r:id="rId9"/>
    <p:sldId id="415" r:id="rId10"/>
    <p:sldId id="414" r:id="rId11"/>
    <p:sldId id="416" r:id="rId12"/>
    <p:sldId id="417" r:id="rId13"/>
    <p:sldId id="432" r:id="rId14"/>
    <p:sldId id="435" r:id="rId15"/>
    <p:sldId id="436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04" r:id="rId30"/>
    <p:sldId id="407" r:id="rId31"/>
  </p:sldIdLst>
  <p:sldSz cx="9144000" cy="6858000" type="screen4x3"/>
  <p:notesSz cx="6805613" cy="9939338"/>
  <p:embeddedFontLst>
    <p:embeddedFont>
      <p:font typeface="나눔고딕" panose="020B0600000101010101" charset="-127"/>
      <p:regular r:id="rId34"/>
      <p:bold r:id="rId35"/>
    </p:embeddedFont>
    <p:embeddedFont>
      <p:font typeface="210 옴니고딕 030" panose="020206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11" autoAdjust="0"/>
    <p:restoredTop sz="86364" autoAdjust="0"/>
  </p:normalViewPr>
  <p:slideViewPr>
    <p:cSldViewPr snapToGrid="0">
      <p:cViewPr varScale="1">
        <p:scale>
          <a:sx n="98" d="100"/>
          <a:sy n="98" d="100"/>
        </p:scale>
        <p:origin x="378" y="90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2021-07-19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815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972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27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923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608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176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11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92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004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01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25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624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352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294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98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log1016.tistory.com/8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izard.com/learn/video/qSTv_m-KFk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odulabs-biomedical.github.io/U_Net" TargetMode="Externa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hyperlink" Target="https://m.blog.naver.com/worb1605/22133359723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.blog.naver.com/worb1605/221333597235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hypercolumn-instance-segmentation-36718049597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review-hypercolumn-instance-segmentation-36718049597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U-Net: Convolutional Networks for Biomedical Image Segmentation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  <p:transition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2-2. U-Net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Structure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364715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Contracting Path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Expansive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Path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구성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1) Contracting Path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학습을 진행하면서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padding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없어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output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크기가 점차 감소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2) Expansive Path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학습을 진행하면서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Upsampling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통해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output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크기 복원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FEF696A-6285-4264-92D3-8867AE3496C6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Introduction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68230-1F5E-414C-B72A-F82CB646F435}"/>
              </a:ext>
            </a:extLst>
          </p:cNvPr>
          <p:cNvSpPr txBox="1"/>
          <p:nvPr/>
        </p:nvSpPr>
        <p:spPr>
          <a:xfrm>
            <a:off x="364803" y="6423496"/>
            <a:ext cx="23887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#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출처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https://jlog1016.tistory.com/85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F7AA54-C919-4FB6-A171-3C12A76BA471}"/>
              </a:ext>
            </a:extLst>
          </p:cNvPr>
          <p:cNvGrpSpPr/>
          <p:nvPr/>
        </p:nvGrpSpPr>
        <p:grpSpPr>
          <a:xfrm>
            <a:off x="3821098" y="1281052"/>
            <a:ext cx="4865702" cy="3786012"/>
            <a:chOff x="3821098" y="1281052"/>
            <a:chExt cx="4865702" cy="37860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5B5369-94DC-4594-A1BE-E34385E6A2B4}"/>
                </a:ext>
              </a:extLst>
            </p:cNvPr>
            <p:cNvSpPr txBox="1"/>
            <p:nvPr/>
          </p:nvSpPr>
          <p:spPr>
            <a:xfrm>
              <a:off x="4917217" y="4759287"/>
              <a:ext cx="2809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[Contract and Expansive]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62F2A1-C376-4372-B550-A398D747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098" y="1281052"/>
              <a:ext cx="4865702" cy="3478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02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2-3. Overlap-tile(Mirroring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77050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Padding X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conv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진행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이미지의 외곽이 잘림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학습에 필요한 크기로 맞추기 위해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Zero padding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이 아닌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  Image Mirroring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방식을 사용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FEF696A-6285-4264-92D3-8867AE3496C6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Introduction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68230-1F5E-414C-B72A-F82CB646F435}"/>
              </a:ext>
            </a:extLst>
          </p:cNvPr>
          <p:cNvSpPr txBox="1"/>
          <p:nvPr/>
        </p:nvSpPr>
        <p:spPr>
          <a:xfrm>
            <a:off x="364803" y="6423496"/>
            <a:ext cx="34403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#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출처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https://deeplizard.com/learn/video/qSTv_m-KFk0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2207590-6406-46E5-A974-B3DD800BDDE0}"/>
              </a:ext>
            </a:extLst>
          </p:cNvPr>
          <p:cNvGrpSpPr/>
          <p:nvPr/>
        </p:nvGrpSpPr>
        <p:grpSpPr>
          <a:xfrm>
            <a:off x="4324120" y="3558628"/>
            <a:ext cx="4536935" cy="2251410"/>
            <a:chOff x="2611784" y="2532140"/>
            <a:chExt cx="6249272" cy="32778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1E43BC9-C494-4FAC-924F-EB95BFB93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1784" y="2532140"/>
              <a:ext cx="6249272" cy="29722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3A57C-EC27-418B-A180-51F73AB73C77}"/>
                </a:ext>
              </a:extLst>
            </p:cNvPr>
            <p:cNvSpPr txBox="1"/>
            <p:nvPr/>
          </p:nvSpPr>
          <p:spPr>
            <a:xfrm>
              <a:off x="4331754" y="5502260"/>
              <a:ext cx="2809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[Overlap-tile Strategy]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F12D8F-44B1-425A-8EB1-D5CE0EEB0989}"/>
              </a:ext>
            </a:extLst>
          </p:cNvPr>
          <p:cNvGrpSpPr/>
          <p:nvPr/>
        </p:nvGrpSpPr>
        <p:grpSpPr>
          <a:xfrm>
            <a:off x="544819" y="3809913"/>
            <a:ext cx="3779301" cy="2002219"/>
            <a:chOff x="544819" y="3809913"/>
            <a:chExt cx="3779301" cy="200221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42E86E1-D455-4590-AA53-79BF2AF61706}"/>
                </a:ext>
              </a:extLst>
            </p:cNvPr>
            <p:cNvGrpSpPr/>
            <p:nvPr/>
          </p:nvGrpSpPr>
          <p:grpSpPr>
            <a:xfrm>
              <a:off x="544819" y="3809913"/>
              <a:ext cx="3779301" cy="1538883"/>
              <a:chOff x="544819" y="3809913"/>
              <a:chExt cx="3779301" cy="153888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A13EBB8-B3C1-4313-BE0C-8DBE66888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8472" y="3809913"/>
                <a:ext cx="1895648" cy="153888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AA5A05-4E1B-4D21-A699-4C4A44439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819" y="4101796"/>
                <a:ext cx="1369313" cy="1098635"/>
              </a:xfrm>
              <a:prstGeom prst="rect">
                <a:avLst/>
              </a:prstGeom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CEEFDD3F-3A7D-4B78-9C94-2E62C1862095}"/>
                  </a:ext>
                </a:extLst>
              </p:cNvPr>
              <p:cNvSpPr/>
              <p:nvPr/>
            </p:nvSpPr>
            <p:spPr>
              <a:xfrm>
                <a:off x="1983036" y="4420283"/>
                <a:ext cx="358048" cy="44472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03F896-3257-4262-A836-F42BC8B4A2AD}"/>
                </a:ext>
              </a:extLst>
            </p:cNvPr>
            <p:cNvSpPr txBox="1"/>
            <p:nvPr/>
          </p:nvSpPr>
          <p:spPr>
            <a:xfrm>
              <a:off x="1319465" y="5504355"/>
              <a:ext cx="2039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[Zero Padding]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18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0999F8-CC8B-4C0A-9AD5-B4E9E2B67FAB}"/>
              </a:ext>
            </a:extLst>
          </p:cNvPr>
          <p:cNvGrpSpPr/>
          <p:nvPr/>
        </p:nvGrpSpPr>
        <p:grpSpPr>
          <a:xfrm>
            <a:off x="4108659" y="3969614"/>
            <a:ext cx="4517259" cy="2299807"/>
            <a:chOff x="4108659" y="3512418"/>
            <a:chExt cx="4517259" cy="22998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3A57C-EC27-418B-A180-51F73AB73C77}"/>
                </a:ext>
              </a:extLst>
            </p:cNvPr>
            <p:cNvSpPr txBox="1"/>
            <p:nvPr/>
          </p:nvSpPr>
          <p:spPr>
            <a:xfrm>
              <a:off x="5347509" y="5600830"/>
              <a:ext cx="2039558" cy="211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[Overlap-tile Strategy]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CF85A5-1AEC-4A99-B854-38F7D4C75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8659" y="3512418"/>
              <a:ext cx="4517259" cy="204145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0B4FBC-9F08-46AD-8CCC-6B69E425C0D5}"/>
              </a:ext>
            </a:extLst>
          </p:cNvPr>
          <p:cNvGrpSpPr/>
          <p:nvPr/>
        </p:nvGrpSpPr>
        <p:grpSpPr>
          <a:xfrm>
            <a:off x="364803" y="3798211"/>
            <a:ext cx="2651075" cy="2520634"/>
            <a:chOff x="364803" y="3341015"/>
            <a:chExt cx="2651075" cy="2520634"/>
          </a:xfrm>
        </p:grpSpPr>
        <p:pic>
          <p:nvPicPr>
            <p:cNvPr id="11" name="그림 10" descr="텍스트, 돌이(가) 표시된 사진&#10;&#10;자동 생성된 설명">
              <a:extLst>
                <a:ext uri="{FF2B5EF4-FFF2-40B4-BE49-F238E27FC236}">
                  <a16:creationId xmlns:a16="http://schemas.microsoft.com/office/drawing/2014/main" id="{85898BE4-A696-4FF6-8DA1-99A4CE5D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03" y="3341015"/>
              <a:ext cx="2651075" cy="216334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84507-603C-4249-87AA-847AF2DA7F92}"/>
                </a:ext>
              </a:extLst>
            </p:cNvPr>
            <p:cNvSpPr txBox="1"/>
            <p:nvPr/>
          </p:nvSpPr>
          <p:spPr>
            <a:xfrm>
              <a:off x="915325" y="5553872"/>
              <a:ext cx="2039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[Mirroring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확대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2-3. Overlap-tile(Mirroring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2" y="1806700"/>
            <a:ext cx="79198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의학 데이터 학습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상당히 큰 사이즈의 전자 현미경 이미지 사용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높은 그래픽 성능을 요구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- U-Net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Overlap-tile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방식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전체 이미지에서 특정 부분단위로 잘라서 사용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한번에 비교적 작은 크기의 이미지로 학습 진행이 가능해짐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비교적 낮은 그래픽 성능으로도 학습 가능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FEF696A-6285-4264-92D3-8867AE3496C6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Introduction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68230-1F5E-414C-B72A-F82CB646F435}"/>
              </a:ext>
            </a:extLst>
          </p:cNvPr>
          <p:cNvSpPr txBox="1"/>
          <p:nvPr/>
        </p:nvSpPr>
        <p:spPr>
          <a:xfrm>
            <a:off x="364803" y="6423496"/>
            <a:ext cx="31406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#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출처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5"/>
              </a:rPr>
              <a:t>https://modulabs-biomedical.github.io/U_Net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3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51C590-70A9-43FE-A658-3A321D17E9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446501"/>
            <a:chOff x="2362014" y="1484405"/>
            <a:chExt cx="7225457" cy="19286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027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00" b="1" spc="-150" dirty="0">
                  <a:solidFill>
                    <a:schemeClr val="accent4">
                      <a:lumMod val="50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3. Training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</a:t>
              </a:r>
              <a:r>
                <a:rPr lang="ko-KR" altLang="en-US" sz="1050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논문스터디</a:t>
              </a:r>
              <a:endPara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6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Training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7768473" cy="77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n-ea"/>
              </a:rPr>
              <a:t>Input Image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segmentation map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dirty="0">
                <a:latin typeface="+mn-ea"/>
              </a:rPr>
              <a:t>SGD </a:t>
            </a:r>
            <a:r>
              <a:rPr lang="ko-KR" altLang="en-US" sz="1600" dirty="0">
                <a:latin typeface="+mn-ea"/>
              </a:rPr>
              <a:t>기법과 함께 네트워크 트레이닝에 사용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026" name="Picture 2" descr="C:\Users\cailab\Desktop\aes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569" y="3269192"/>
            <a:ext cx="5787497" cy="2207192"/>
          </a:xfrm>
          <a:prstGeom prst="rect">
            <a:avLst/>
          </a:prstGeom>
          <a:noFill/>
        </p:spPr>
      </p:pic>
      <p:pic>
        <p:nvPicPr>
          <p:cNvPr id="1028" name="Picture 4" descr="C:\Users\cailab\Desktop\sef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7968" y="3367088"/>
            <a:ext cx="3086032" cy="19753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032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cailab\Desktop\se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6666" y="2379133"/>
            <a:ext cx="3507555" cy="3168841"/>
          </a:xfrm>
          <a:prstGeom prst="rect">
            <a:avLst/>
          </a:prstGeom>
          <a:noFill/>
        </p:spPr>
      </p:pic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48201" y="2396068"/>
          <a:ext cx="3530596" cy="3191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798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9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79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98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4" name="Picture 2" descr="C:\Users\cailab\Desktop\se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3046" y="2387599"/>
            <a:ext cx="3484404" cy="3166533"/>
          </a:xfrm>
          <a:prstGeom prst="rect">
            <a:avLst/>
          </a:prstGeom>
          <a:noFill/>
        </p:spPr>
      </p:pic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60403" y="2379134"/>
          <a:ext cx="3471328" cy="318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9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39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7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Training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357967"/>
            <a:ext cx="83643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Overhead</a:t>
            </a:r>
            <a:r>
              <a:rPr lang="ko-KR" altLang="en-US" sz="1600" dirty="0"/>
              <a:t>를 최소화하고 </a:t>
            </a:r>
            <a:r>
              <a:rPr lang="en-US" altLang="ko-KR" sz="1600" dirty="0"/>
              <a:t>GPU memory </a:t>
            </a:r>
            <a:r>
              <a:rPr lang="ko-KR" altLang="en-US" sz="1600" dirty="0"/>
              <a:t>사용을 극대화하기 위해</a:t>
            </a:r>
            <a:r>
              <a:rPr lang="en-US" altLang="ko-KR" sz="1600" dirty="0"/>
              <a:t> </a:t>
            </a:r>
            <a:r>
              <a:rPr lang="ko-KR" altLang="en-US" sz="1600" dirty="0"/>
              <a:t>큰 </a:t>
            </a:r>
            <a:r>
              <a:rPr lang="en-US" altLang="ko-KR" sz="1600" dirty="0"/>
              <a:t>batch size </a:t>
            </a:r>
            <a:r>
              <a:rPr lang="ko-KR" altLang="en-US" sz="1600" dirty="0"/>
              <a:t>보다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ko-KR" altLang="en-US" sz="1600" dirty="0"/>
              <a:t>큰 </a:t>
            </a:r>
            <a:r>
              <a:rPr lang="en-US" altLang="ko-KR" sz="1600" dirty="0"/>
              <a:t>input tiles</a:t>
            </a:r>
            <a:r>
              <a:rPr lang="ko-KR" altLang="en-US" sz="1600" dirty="0"/>
              <a:t>를 선호한다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* Overhead : </a:t>
            </a:r>
            <a:r>
              <a:rPr lang="ko-KR" altLang="en-US" sz="1200" dirty="0">
                <a:latin typeface="+mn-ea"/>
              </a:rPr>
              <a:t>어떤 일을 처리하는데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직접적으로 업무를 수행하는데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상관없는 비용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               </a:t>
            </a:r>
            <a:r>
              <a:rPr lang="ko-KR" altLang="en-US" sz="1200" dirty="0">
                <a:latin typeface="+mn-ea"/>
              </a:rPr>
              <a:t>소프트웨어공학에서는 메모리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시간등을</a:t>
            </a:r>
            <a:r>
              <a:rPr lang="ko-KR" altLang="en-US" sz="1200" dirty="0">
                <a:latin typeface="+mn-ea"/>
              </a:rPr>
              <a:t> 정의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58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Training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357967"/>
            <a:ext cx="7455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ea typeface="210 옴니고딕 030" panose="02020603020101020101" pitchFamily="18" charset="-127"/>
              </a:rPr>
              <a:t>-</a:t>
            </a:r>
            <a:r>
              <a:rPr lang="ko-KR" altLang="en-US" sz="1600" dirty="0"/>
              <a:t> 이 논문에서는 </a:t>
            </a:r>
            <a:r>
              <a:rPr lang="ko-KR" altLang="en-US" sz="1600" dirty="0" err="1"/>
              <a:t>학습시에</a:t>
            </a:r>
            <a:r>
              <a:rPr lang="ko-KR" altLang="en-US" sz="1600" dirty="0"/>
              <a:t> 단일 이미지의 </a:t>
            </a:r>
            <a:r>
              <a:rPr lang="en-US" altLang="ko-KR" sz="1600" dirty="0"/>
              <a:t>input tiles(patch)</a:t>
            </a:r>
            <a:r>
              <a:rPr lang="ko-KR" altLang="en-US" sz="1600" dirty="0"/>
              <a:t>를 사용했고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 </a:t>
            </a:r>
            <a:r>
              <a:rPr lang="en-US" altLang="ko-KR" sz="1600" dirty="0"/>
              <a:t>batch size</a:t>
            </a:r>
            <a:r>
              <a:rPr lang="ko-KR" altLang="en-US" sz="1600" dirty="0"/>
              <a:t>가 작기 때문에 </a:t>
            </a:r>
            <a:r>
              <a:rPr lang="en-US" altLang="ko-KR" sz="1600" dirty="0"/>
              <a:t>momentum</a:t>
            </a:r>
            <a:r>
              <a:rPr lang="ko-KR" altLang="en-US" sz="1600" dirty="0"/>
              <a:t>의 값을 </a:t>
            </a:r>
            <a:r>
              <a:rPr lang="en-US" altLang="ko-KR" sz="1600" dirty="0"/>
              <a:t>0.99</a:t>
            </a:r>
            <a:r>
              <a:rPr lang="ko-KR" altLang="en-US" sz="1600" dirty="0"/>
              <a:t>로 큰 값을 주어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 과거 </a:t>
            </a:r>
            <a:r>
              <a:rPr lang="en-US" altLang="ko-KR" sz="1600" dirty="0"/>
              <a:t>gradient descent </a:t>
            </a:r>
            <a:r>
              <a:rPr lang="ko-KR" altLang="en-US" sz="1600" dirty="0"/>
              <a:t>값을 더 많이 반영하게 해 학습이 더 잘 되도록 하였다</a:t>
            </a:r>
            <a:r>
              <a:rPr lang="en-US" altLang="ko-KR" sz="1600" dirty="0"/>
              <a:t>.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127" name="Picture 7" descr="C:\Users\cailab\Desktop\se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0079" y="2804055"/>
            <a:ext cx="2355850" cy="6921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128" name="Picture 8" descr="C:\Users\cailab\Desktop\e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3200" y="3874556"/>
            <a:ext cx="8013146" cy="23061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9761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Training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4106" name="Picture 10" descr="C:\Users\cailab\Desktop\11.PNG"/>
          <p:cNvPicPr>
            <a:picLocks noChangeAspect="1" noChangeArrowheads="1"/>
          </p:cNvPicPr>
          <p:nvPr/>
        </p:nvPicPr>
        <p:blipFill>
          <a:blip r:embed="rId3"/>
          <a:srcRect t="951"/>
          <a:stretch>
            <a:fillRect/>
          </a:stretch>
        </p:blipFill>
        <p:spPr bwMode="auto">
          <a:xfrm>
            <a:off x="0" y="2252133"/>
            <a:ext cx="4241801" cy="3196565"/>
          </a:xfrm>
          <a:prstGeom prst="rect">
            <a:avLst/>
          </a:prstGeom>
          <a:noFill/>
        </p:spPr>
      </p:pic>
      <p:pic>
        <p:nvPicPr>
          <p:cNvPr id="4107" name="Picture 11" descr="C:\Users\cailab\Desktop\22222222222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7466" y="2169744"/>
            <a:ext cx="4436534" cy="33934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7309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Energy Function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4098" name="Picture 2" descr="C:\Users\cailab\Desktop\fs.PNG"/>
          <p:cNvPicPr>
            <a:picLocks noChangeAspect="1" noChangeArrowheads="1"/>
          </p:cNvPicPr>
          <p:nvPr/>
        </p:nvPicPr>
        <p:blipFill>
          <a:blip r:embed="rId3"/>
          <a:srcRect l="3115" r="2409" b="68142"/>
          <a:stretch>
            <a:fillRect/>
          </a:stretch>
        </p:blipFill>
        <p:spPr bwMode="auto">
          <a:xfrm>
            <a:off x="262467" y="1448857"/>
            <a:ext cx="8590359" cy="2217210"/>
          </a:xfrm>
          <a:prstGeom prst="rect">
            <a:avLst/>
          </a:prstGeom>
          <a:noFill/>
        </p:spPr>
      </p:pic>
      <p:pic>
        <p:nvPicPr>
          <p:cNvPr id="9" name="Picture 2" descr="C:\Users\cailab\Desktop\fs.PNG"/>
          <p:cNvPicPr>
            <a:picLocks noChangeAspect="1" noChangeArrowheads="1"/>
          </p:cNvPicPr>
          <p:nvPr/>
        </p:nvPicPr>
        <p:blipFill>
          <a:blip r:embed="rId3"/>
          <a:srcRect t="55636"/>
          <a:stretch>
            <a:fillRect/>
          </a:stretch>
        </p:blipFill>
        <p:spPr bwMode="auto">
          <a:xfrm>
            <a:off x="956734" y="3785657"/>
            <a:ext cx="7302428" cy="2479675"/>
          </a:xfrm>
          <a:prstGeom prst="rect">
            <a:avLst/>
          </a:prstGeom>
          <a:noFill/>
        </p:spPr>
      </p:pic>
      <p:pic>
        <p:nvPicPr>
          <p:cNvPr id="10" name="Picture 1" descr="C:\Users\cailab\Desktop\sef.PNG"/>
          <p:cNvPicPr>
            <a:picLocks noChangeAspect="1" noChangeArrowheads="1"/>
          </p:cNvPicPr>
          <p:nvPr/>
        </p:nvPicPr>
        <p:blipFill>
          <a:blip r:embed="rId4"/>
          <a:srcRect l="9532" r="8616"/>
          <a:stretch>
            <a:fillRect/>
          </a:stretch>
        </p:blipFill>
        <p:spPr bwMode="auto">
          <a:xfrm>
            <a:off x="6113259" y="3646442"/>
            <a:ext cx="2640215" cy="23828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980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Energy Function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2275" y="6280150"/>
            <a:ext cx="2133600" cy="365125"/>
          </a:xfrm>
        </p:spPr>
        <p:txBody>
          <a:bodyPr/>
          <a:lstStyle/>
          <a:p>
            <a:fld id="{97D217C8-C1B9-4E84-BCEB-D9195FCD889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4098" name="Picture 2" descr="C:\Users\cailab\Desktop\fs.PNG"/>
          <p:cNvPicPr>
            <a:picLocks noChangeAspect="1" noChangeArrowheads="1"/>
          </p:cNvPicPr>
          <p:nvPr/>
        </p:nvPicPr>
        <p:blipFill>
          <a:blip r:embed="rId3"/>
          <a:srcRect l="3872" b="70498"/>
          <a:stretch>
            <a:fillRect/>
          </a:stretch>
        </p:blipFill>
        <p:spPr bwMode="auto">
          <a:xfrm>
            <a:off x="762000" y="1643592"/>
            <a:ext cx="7672447" cy="1802341"/>
          </a:xfrm>
          <a:prstGeom prst="rect">
            <a:avLst/>
          </a:prstGeom>
          <a:noFill/>
        </p:spPr>
      </p:pic>
      <p:pic>
        <p:nvPicPr>
          <p:cNvPr id="6146" name="Picture 2" descr="C:\Users\cailab\Desktop\eqeq.PNG"/>
          <p:cNvPicPr>
            <a:picLocks noChangeAspect="1" noChangeArrowheads="1"/>
          </p:cNvPicPr>
          <p:nvPr/>
        </p:nvPicPr>
        <p:blipFill>
          <a:blip r:embed="rId4"/>
          <a:srcRect l="32150" t="5286" r="33805" b="66325"/>
          <a:stretch>
            <a:fillRect/>
          </a:stretch>
        </p:blipFill>
        <p:spPr bwMode="auto">
          <a:xfrm>
            <a:off x="972608" y="5148792"/>
            <a:ext cx="2404533" cy="922867"/>
          </a:xfrm>
          <a:prstGeom prst="rect">
            <a:avLst/>
          </a:prstGeom>
          <a:noFill/>
        </p:spPr>
      </p:pic>
      <p:pic>
        <p:nvPicPr>
          <p:cNvPr id="11" name="Picture 2" descr="C:\Users\cailab\Desktop\www.PNG"/>
          <p:cNvPicPr>
            <a:picLocks noChangeAspect="1" noChangeArrowheads="1"/>
          </p:cNvPicPr>
          <p:nvPr/>
        </p:nvPicPr>
        <p:blipFill>
          <a:blip r:embed="rId5"/>
          <a:srcRect t="5260" b="69702"/>
          <a:stretch>
            <a:fillRect/>
          </a:stretch>
        </p:blipFill>
        <p:spPr bwMode="auto">
          <a:xfrm>
            <a:off x="4290482" y="5199399"/>
            <a:ext cx="4592787" cy="655301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12" name="Picture 2" descr="C:\Users\cailab\Desktop\www.PNG"/>
          <p:cNvPicPr>
            <a:picLocks noChangeAspect="1" noChangeArrowheads="1"/>
          </p:cNvPicPr>
          <p:nvPr/>
        </p:nvPicPr>
        <p:blipFill>
          <a:blip r:embed="rId5"/>
          <a:srcRect t="50720"/>
          <a:stretch>
            <a:fillRect/>
          </a:stretch>
        </p:blipFill>
        <p:spPr bwMode="auto">
          <a:xfrm>
            <a:off x="4507440" y="5757333"/>
            <a:ext cx="3919501" cy="1100667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C:\Users\cailab\Desktop\eqeq.PNG"/>
          <p:cNvPicPr>
            <a:picLocks noChangeAspect="1" noChangeArrowheads="1"/>
          </p:cNvPicPr>
          <p:nvPr/>
        </p:nvPicPr>
        <p:blipFill>
          <a:blip r:embed="rId4"/>
          <a:srcRect t="42009"/>
          <a:stretch>
            <a:fillRect/>
          </a:stretch>
        </p:blipFill>
        <p:spPr bwMode="auto">
          <a:xfrm>
            <a:off x="945355" y="3554941"/>
            <a:ext cx="5760245" cy="1537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194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Abstract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Intoduction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Training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Experiments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Conclusion</a:t>
            </a: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7914D3-CB5E-4C68-8EB4-A506F910E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66C08D-42EF-4B68-9411-371F1792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</a:t>
            </a:fld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11E9FB-CFF0-4E4C-9FD2-E56CA5AF6C63}"/>
              </a:ext>
            </a:extLst>
          </p:cNvPr>
          <p:cNvCxnSpPr/>
          <p:nvPr/>
        </p:nvCxnSpPr>
        <p:spPr>
          <a:xfrm flipV="1">
            <a:off x="361472" y="440882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Energy Function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146" name="Picture 2" descr="C:\Users\cailab\Desktop\eqeq.PNG"/>
          <p:cNvPicPr>
            <a:picLocks noChangeAspect="1" noChangeArrowheads="1"/>
          </p:cNvPicPr>
          <p:nvPr/>
        </p:nvPicPr>
        <p:blipFill>
          <a:blip r:embed="rId3"/>
          <a:srcRect l="32150" t="5286" r="33805" b="66325"/>
          <a:stretch>
            <a:fillRect/>
          </a:stretch>
        </p:blipFill>
        <p:spPr bwMode="auto">
          <a:xfrm>
            <a:off x="1077383" y="5272617"/>
            <a:ext cx="2404533" cy="922867"/>
          </a:xfrm>
          <a:prstGeom prst="rect">
            <a:avLst/>
          </a:prstGeom>
          <a:noFill/>
        </p:spPr>
      </p:pic>
      <p:pic>
        <p:nvPicPr>
          <p:cNvPr id="11" name="Picture 2" descr="C:\Users\cailab\Desktop\www.PNG"/>
          <p:cNvPicPr>
            <a:picLocks noChangeAspect="1" noChangeArrowheads="1"/>
          </p:cNvPicPr>
          <p:nvPr/>
        </p:nvPicPr>
        <p:blipFill>
          <a:blip r:embed="rId4"/>
          <a:srcRect t="5260" b="69702"/>
          <a:stretch>
            <a:fillRect/>
          </a:stretch>
        </p:blipFill>
        <p:spPr bwMode="auto">
          <a:xfrm>
            <a:off x="3357032" y="4923174"/>
            <a:ext cx="4592787" cy="655301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12" name="Picture 2" descr="C:\Users\cailab\Desktop\www.PNG"/>
          <p:cNvPicPr>
            <a:picLocks noChangeAspect="1" noChangeArrowheads="1"/>
          </p:cNvPicPr>
          <p:nvPr/>
        </p:nvPicPr>
        <p:blipFill>
          <a:blip r:embed="rId4"/>
          <a:srcRect t="50720"/>
          <a:stretch>
            <a:fillRect/>
          </a:stretch>
        </p:blipFill>
        <p:spPr bwMode="auto">
          <a:xfrm>
            <a:off x="3573990" y="5509683"/>
            <a:ext cx="3919501" cy="1100667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831850" y="1666875"/>
          <a:ext cx="3282950" cy="2838450"/>
        </p:xfrm>
        <a:graphic>
          <a:graphicData uri="http://schemas.openxmlformats.org/drawingml/2006/table">
            <a:tbl>
              <a:tblPr/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5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5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7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0.6453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0.8654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0.7034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0.4574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0.5724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0.5832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0.9785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0.6934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0.6638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0.7235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0.5875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0.7859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0.9853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0.7773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0.8788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0.8245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0.5466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0.6428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0.9876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0.5543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0.8842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0.6245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0.6779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0.8842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바탕"/>
                        </a:rPr>
                        <a:t>0.7543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4889500" y="1676400"/>
          <a:ext cx="3282950" cy="2838450"/>
        </p:xfrm>
        <a:graphic>
          <a:graphicData uri="http://schemas.openxmlformats.org/drawingml/2006/table">
            <a:tbl>
              <a:tblPr/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5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5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7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바탕"/>
                        </a:rPr>
                        <a:t>1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바탕"/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FFC000"/>
                          </a:solidFill>
                          <a:latin typeface="바탕"/>
                        </a:rPr>
                        <a:t>2</a:t>
                      </a:r>
                      <a:endParaRPr lang="ko-KR" altLang="en-US" sz="1000" b="1" dirty="0">
                        <a:solidFill>
                          <a:srgbClr val="FFC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FFC000"/>
                          </a:solidFill>
                          <a:latin typeface="바탕"/>
                        </a:rPr>
                        <a:t>2</a:t>
                      </a:r>
                      <a:endParaRPr lang="ko-KR" altLang="en-US" sz="1000" b="1" dirty="0">
                        <a:solidFill>
                          <a:srgbClr val="FFC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FFC000"/>
                          </a:solidFill>
                          <a:latin typeface="바탕"/>
                        </a:rPr>
                        <a:t>2</a:t>
                      </a:r>
                      <a:endParaRPr lang="ko-KR" altLang="en-US" sz="1000" b="1" dirty="0">
                        <a:solidFill>
                          <a:srgbClr val="FFC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바탕"/>
                        </a:rPr>
                        <a:t>1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바탕"/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FFC000"/>
                          </a:solidFill>
                          <a:latin typeface="바탕"/>
                        </a:rPr>
                        <a:t>2</a:t>
                      </a:r>
                      <a:endParaRPr lang="ko-KR" altLang="en-US" sz="1000" b="1" dirty="0">
                        <a:solidFill>
                          <a:srgbClr val="FFC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FFC000"/>
                          </a:solidFill>
                          <a:latin typeface="바탕"/>
                        </a:rPr>
                        <a:t>2</a:t>
                      </a:r>
                      <a:endParaRPr lang="ko-KR" altLang="en-US" sz="1000" b="1" dirty="0">
                        <a:solidFill>
                          <a:srgbClr val="FFC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FFC000"/>
                          </a:solidFill>
                          <a:latin typeface="바탕"/>
                        </a:rPr>
                        <a:t>2</a:t>
                      </a:r>
                      <a:endParaRPr lang="ko-KR" altLang="en-US" sz="1000" b="1" dirty="0">
                        <a:solidFill>
                          <a:srgbClr val="FFC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바탕"/>
                        </a:rPr>
                        <a:t>1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바탕"/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바탕"/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바탕"/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바탕"/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바탕"/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B050"/>
                          </a:solidFill>
                          <a:latin typeface="바탕"/>
                        </a:rPr>
                        <a:t>3</a:t>
                      </a:r>
                      <a:endParaRPr lang="ko-KR" altLang="en-US" sz="1000" b="1" dirty="0">
                        <a:solidFill>
                          <a:srgbClr val="00B05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B050"/>
                          </a:solidFill>
                          <a:latin typeface="바탕"/>
                        </a:rPr>
                        <a:t>3</a:t>
                      </a:r>
                      <a:endParaRPr lang="ko-KR" altLang="en-US" sz="1000" b="1" dirty="0">
                        <a:solidFill>
                          <a:srgbClr val="00B05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바탕"/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70C0"/>
                          </a:solidFill>
                          <a:latin typeface="바탕"/>
                        </a:rPr>
                        <a:t>4</a:t>
                      </a:r>
                      <a:endParaRPr lang="ko-KR" altLang="en-US" sz="1000" b="1" dirty="0">
                        <a:solidFill>
                          <a:srgbClr val="0070C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바탕"/>
                        </a:rPr>
                        <a:t>0.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B050"/>
                          </a:solidFill>
                          <a:latin typeface="바탕"/>
                        </a:rPr>
                        <a:t>3</a:t>
                      </a:r>
                      <a:endParaRPr lang="ko-KR" altLang="en-US" sz="1000" b="1" dirty="0">
                        <a:solidFill>
                          <a:srgbClr val="00B05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B050"/>
                          </a:solidFill>
                          <a:latin typeface="바탕"/>
                        </a:rPr>
                        <a:t>3</a:t>
                      </a:r>
                      <a:endParaRPr lang="ko-KR" altLang="en-US" sz="1000" b="1" dirty="0">
                        <a:solidFill>
                          <a:srgbClr val="00B05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바탕"/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70C0"/>
                          </a:solidFill>
                          <a:latin typeface="바탕"/>
                        </a:rPr>
                        <a:t>4</a:t>
                      </a:r>
                      <a:endParaRPr lang="ko-KR" altLang="en-US" sz="1000" b="1" dirty="0">
                        <a:solidFill>
                          <a:srgbClr val="0070C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97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 Augmentation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8194" name="Picture 2" descr="C:\Users\cailab\Desktop\1323.PNG"/>
          <p:cNvPicPr>
            <a:picLocks noChangeAspect="1" noChangeArrowheads="1"/>
          </p:cNvPicPr>
          <p:nvPr/>
        </p:nvPicPr>
        <p:blipFill>
          <a:blip r:embed="rId3"/>
          <a:srcRect l="2542" t="8748" r="2944" b="71161"/>
          <a:stretch>
            <a:fillRect/>
          </a:stretch>
        </p:blipFill>
        <p:spPr bwMode="auto">
          <a:xfrm>
            <a:off x="982133" y="1358869"/>
            <a:ext cx="6942667" cy="1684947"/>
          </a:xfrm>
          <a:prstGeom prst="rect">
            <a:avLst/>
          </a:prstGeom>
          <a:noFill/>
        </p:spPr>
      </p:pic>
      <p:pic>
        <p:nvPicPr>
          <p:cNvPr id="13" name="Picture 2" descr="C:\Users\cailab\Desktop\1323.PNG"/>
          <p:cNvPicPr>
            <a:picLocks noChangeAspect="1" noChangeArrowheads="1"/>
          </p:cNvPicPr>
          <p:nvPr/>
        </p:nvPicPr>
        <p:blipFill>
          <a:blip r:embed="rId3"/>
          <a:srcRect t="36180" b="37708"/>
          <a:stretch>
            <a:fillRect/>
          </a:stretch>
        </p:blipFill>
        <p:spPr bwMode="auto">
          <a:xfrm>
            <a:off x="850369" y="3044767"/>
            <a:ext cx="7167564" cy="2136834"/>
          </a:xfrm>
          <a:prstGeom prst="rect">
            <a:avLst/>
          </a:prstGeom>
          <a:noFill/>
        </p:spPr>
      </p:pic>
      <p:pic>
        <p:nvPicPr>
          <p:cNvPr id="14" name="Picture 2" descr="C:\Users\cailab\Desktop\1323.PNG"/>
          <p:cNvPicPr>
            <a:picLocks noChangeAspect="1" noChangeArrowheads="1"/>
          </p:cNvPicPr>
          <p:nvPr/>
        </p:nvPicPr>
        <p:blipFill>
          <a:blip r:embed="rId3"/>
          <a:srcRect t="69607" b="5758"/>
          <a:stretch>
            <a:fillRect/>
          </a:stretch>
        </p:blipFill>
        <p:spPr bwMode="auto">
          <a:xfrm>
            <a:off x="994303" y="4908751"/>
            <a:ext cx="6930496" cy="1949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3917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 Augmentation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9218" name="Picture 2" descr="C:\Users\cailab\Desktop\afe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55297"/>
            <a:ext cx="5437662" cy="311097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219" name="Picture 3" descr="C:\Users\cailab\Desktop\vs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29829" y="2159000"/>
            <a:ext cx="3136370" cy="309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76354" y="1457867"/>
            <a:ext cx="2346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Elastic Deformation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74754" y="5479533"/>
            <a:ext cx="79971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Contracting path</a:t>
            </a:r>
            <a:r>
              <a:rPr lang="ko-KR" altLang="en-US" b="1" dirty="0"/>
              <a:t>의 </a:t>
            </a:r>
            <a:r>
              <a:rPr lang="en-US" altLang="ko-KR" b="1" dirty="0"/>
              <a:t>Drop – out layer</a:t>
            </a:r>
            <a:r>
              <a:rPr lang="ko-KR" altLang="en-US" b="1" dirty="0"/>
              <a:t>에서 수행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논문에서는 </a:t>
            </a:r>
            <a:r>
              <a:rPr lang="en-US" b="1" dirty="0"/>
              <a:t>3 x 3 grid </a:t>
            </a:r>
            <a:r>
              <a:rPr lang="ko-KR" altLang="en-US" b="1" dirty="0"/>
              <a:t>왜곡 벡터를 사용했다고 하며</a:t>
            </a:r>
            <a:r>
              <a:rPr lang="en-US" altLang="ko-KR" b="1" dirty="0"/>
              <a:t>, </a:t>
            </a:r>
            <a:r>
              <a:rPr lang="ko-KR" altLang="en-US" b="1" dirty="0"/>
              <a:t>이 벡터의 값들은 부드러운 랜덤값을 가지고</a:t>
            </a:r>
            <a:r>
              <a:rPr lang="en-US" altLang="ko-KR" b="1" dirty="0"/>
              <a:t>, 10-pixel </a:t>
            </a:r>
            <a:r>
              <a:rPr lang="ko-KR" altLang="en-US" b="1" dirty="0"/>
              <a:t>단위의 정규분포를 따른다고 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640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51C590-70A9-43FE-A658-3A321D17E9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446501"/>
            <a:chOff x="2362014" y="1484405"/>
            <a:chExt cx="7225457" cy="19286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027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00" b="1" spc="-150" dirty="0">
                  <a:solidFill>
                    <a:schemeClr val="accent4">
                      <a:lumMod val="50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4. Experiment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</a:t>
              </a:r>
              <a:r>
                <a:rPr lang="ko-KR" altLang="en-US" sz="1050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논문스터디</a:t>
              </a:r>
              <a:endPara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6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1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ailab\Desktop\ase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421" y="1418167"/>
            <a:ext cx="7326589" cy="3670299"/>
          </a:xfrm>
          <a:prstGeom prst="rect">
            <a:avLst/>
          </a:prstGeom>
          <a:noFill/>
        </p:spPr>
      </p:pic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Experiments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25600" y="3293533"/>
            <a:ext cx="6028266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1132" y="5170271"/>
            <a:ext cx="7239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Warping Error : </a:t>
            </a:r>
            <a:r>
              <a:rPr lang="ko-KR" altLang="en-US" dirty="0"/>
              <a:t>경계</a:t>
            </a:r>
            <a:endParaRPr lang="en-US" altLang="ko-KR" dirty="0"/>
          </a:p>
          <a:p>
            <a:r>
              <a:rPr lang="en-US" altLang="ko-KR" dirty="0"/>
              <a:t>Rand Error : </a:t>
            </a:r>
            <a:r>
              <a:rPr lang="ko-KR" altLang="en-US" dirty="0"/>
              <a:t>한 동일한 영역에 속하는 픽셀 쌍의 비율</a:t>
            </a:r>
            <a:endParaRPr lang="en-US" altLang="ko-KR" dirty="0"/>
          </a:p>
          <a:p>
            <a:r>
              <a:rPr lang="en-US" altLang="ko-KR" dirty="0"/>
              <a:t>Pixel Error : Ground Truth</a:t>
            </a:r>
            <a:r>
              <a:rPr lang="ko-KR" altLang="en-US" dirty="0"/>
              <a:t>와 비교했을때</a:t>
            </a:r>
            <a:r>
              <a:rPr lang="en-US" altLang="ko-KR" dirty="0"/>
              <a:t>, </a:t>
            </a:r>
            <a:r>
              <a:rPr lang="ko-KR" altLang="en-US" dirty="0"/>
              <a:t>일치하는 픽셀의 비율</a:t>
            </a:r>
          </a:p>
        </p:txBody>
      </p:sp>
    </p:spTree>
    <p:extLst>
      <p:ext uri="{BB962C8B-B14F-4D97-AF65-F5344CB8AC3E}">
        <p14:creationId xmlns:p14="http://schemas.microsoft.com/office/powerpoint/2010/main" val="3626229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Experiments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19665" y="5409736"/>
            <a:ext cx="7239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Warping Error : Pixel</a:t>
            </a:r>
            <a:r>
              <a:rPr lang="ko-KR" altLang="en-US" dirty="0"/>
              <a:t>과 </a:t>
            </a:r>
            <a:r>
              <a:rPr lang="en-US" altLang="ko-KR" dirty="0"/>
              <a:t>Pixel </a:t>
            </a:r>
            <a:r>
              <a:rPr lang="ko-KR" altLang="en-US" dirty="0"/>
              <a:t>간의 상대적인 위치관계</a:t>
            </a:r>
            <a:endParaRPr lang="en-US" altLang="ko-KR" dirty="0"/>
          </a:p>
          <a:p>
            <a:r>
              <a:rPr lang="en-US" altLang="ko-KR" dirty="0"/>
              <a:t>Rand Error : </a:t>
            </a:r>
            <a:r>
              <a:rPr lang="ko-KR" altLang="en-US" dirty="0"/>
              <a:t>한 동일한 영역에 속하는 픽셀 쌍의 비율</a:t>
            </a:r>
            <a:endParaRPr lang="en-US" altLang="ko-KR" dirty="0"/>
          </a:p>
          <a:p>
            <a:r>
              <a:rPr lang="en-US" altLang="ko-KR" dirty="0"/>
              <a:t>Pixel Error : Ground Truth</a:t>
            </a:r>
            <a:r>
              <a:rPr lang="ko-KR" altLang="en-US" dirty="0"/>
              <a:t>와 비교했을때</a:t>
            </a:r>
            <a:r>
              <a:rPr lang="en-US" altLang="ko-KR" dirty="0"/>
              <a:t>, </a:t>
            </a:r>
            <a:r>
              <a:rPr lang="ko-KR" altLang="en-US" dirty="0"/>
              <a:t>일치하는 픽셀의 비율</a:t>
            </a:r>
          </a:p>
        </p:txBody>
      </p:sp>
      <p:pic>
        <p:nvPicPr>
          <p:cNvPr id="24" name="Picture 2" descr="C:\Users\cailab\Desktop\aes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7" y="1575857"/>
            <a:ext cx="8167016" cy="3114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1868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Experiments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5058" name="Picture 2" descr="C:\Users\cailab\Desktop\eds.PNG"/>
          <p:cNvPicPr>
            <a:picLocks noChangeAspect="1" noChangeArrowheads="1"/>
          </p:cNvPicPr>
          <p:nvPr/>
        </p:nvPicPr>
        <p:blipFill>
          <a:blip r:embed="rId3"/>
          <a:srcRect l="26283" r="28596" b="65325"/>
          <a:stretch>
            <a:fillRect/>
          </a:stretch>
        </p:blipFill>
        <p:spPr bwMode="auto">
          <a:xfrm>
            <a:off x="2226732" y="1419754"/>
            <a:ext cx="4362128" cy="2271713"/>
          </a:xfrm>
          <a:prstGeom prst="rect">
            <a:avLst/>
          </a:prstGeom>
          <a:noFill/>
        </p:spPr>
      </p:pic>
      <p:pic>
        <p:nvPicPr>
          <p:cNvPr id="11" name="Picture 2" descr="C:\Users\cailab\Desktop\eds.PNG"/>
          <p:cNvPicPr>
            <a:picLocks noChangeAspect="1" noChangeArrowheads="1"/>
          </p:cNvPicPr>
          <p:nvPr/>
        </p:nvPicPr>
        <p:blipFill>
          <a:blip r:embed="rId3"/>
          <a:srcRect t="63306" r="7163"/>
          <a:stretch>
            <a:fillRect/>
          </a:stretch>
        </p:blipFill>
        <p:spPr bwMode="auto">
          <a:xfrm>
            <a:off x="508001" y="3776135"/>
            <a:ext cx="8155418" cy="2184399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2336800" y="3081867"/>
            <a:ext cx="3920067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87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51C590-70A9-43FE-A658-3A321D17E9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446501"/>
            <a:chOff x="2362014" y="1484405"/>
            <a:chExt cx="7225457" cy="19286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027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00" b="1" spc="-150" dirty="0">
                  <a:solidFill>
                    <a:schemeClr val="accent4">
                      <a:lumMod val="50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5. Conclusion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</a:t>
              </a:r>
              <a:r>
                <a:rPr lang="ko-KR" altLang="en-US" sz="1050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논문스터디</a:t>
              </a:r>
              <a:endPara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6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89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Conclusion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7133" y="1371599"/>
            <a:ext cx="8102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dirty="0"/>
              <a:t>1. 3</a:t>
            </a:r>
            <a:r>
              <a:rPr lang="ko-KR" altLang="en-US" dirty="0"/>
              <a:t>개의 </a:t>
            </a:r>
            <a:r>
              <a:rPr lang="ko-KR" altLang="en-US" dirty="0" err="1"/>
              <a:t>데이터셋에서</a:t>
            </a:r>
            <a:r>
              <a:rPr lang="ko-KR" altLang="en-US" dirty="0"/>
              <a:t> 압도적인 성능을 달성한 네트워크</a:t>
            </a:r>
            <a:r>
              <a:rPr lang="en-US" altLang="ko-KR" dirty="0"/>
              <a:t>(</a:t>
            </a:r>
            <a:r>
              <a:rPr lang="ko-KR" altLang="en-US" dirty="0"/>
              <a:t>모두 </a:t>
            </a:r>
            <a:r>
              <a:rPr lang="en-US" altLang="ko-KR" dirty="0"/>
              <a:t>SOTA </a:t>
            </a:r>
            <a:r>
              <a:rPr lang="ko-KR" altLang="en-US" dirty="0"/>
              <a:t>달성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학습 </a:t>
            </a:r>
            <a:r>
              <a:rPr lang="ko-KR" altLang="en-US" dirty="0" err="1"/>
              <a:t>데이터셋의</a:t>
            </a:r>
            <a:r>
              <a:rPr lang="ko-KR" altLang="en-US" dirty="0"/>
              <a:t> 부족을 극복하기 위해</a:t>
            </a:r>
            <a:r>
              <a:rPr lang="en-US" altLang="ko-KR" dirty="0"/>
              <a:t>, </a:t>
            </a:r>
            <a:r>
              <a:rPr lang="ko-KR" altLang="en-US" dirty="0" err="1"/>
              <a:t>여러가지</a:t>
            </a:r>
            <a:r>
              <a:rPr lang="ko-KR" altLang="en-US" dirty="0"/>
              <a:t> 기법들을 사용</a:t>
            </a:r>
            <a:endParaRPr lang="en-US" altLang="ko-KR" dirty="0"/>
          </a:p>
          <a:p>
            <a:r>
              <a:rPr lang="en-US" altLang="ko-KR" dirty="0"/>
              <a:t>   Overlap – </a:t>
            </a:r>
            <a:r>
              <a:rPr lang="en-US" altLang="ko-KR" dirty="0" err="1"/>
              <a:t>tite</a:t>
            </a:r>
            <a:r>
              <a:rPr lang="en-US" altLang="ko-KR" dirty="0"/>
              <a:t> </a:t>
            </a:r>
            <a:r>
              <a:rPr lang="en-US" altLang="ko-KR" dirty="0" err="1"/>
              <a:t>stategy</a:t>
            </a:r>
            <a:endParaRPr lang="en-US" altLang="ko-KR" dirty="0"/>
          </a:p>
          <a:p>
            <a:r>
              <a:rPr lang="en-US" altLang="ko-KR" dirty="0"/>
              <a:t>   Mirroring Extrapolation</a:t>
            </a:r>
          </a:p>
          <a:p>
            <a:r>
              <a:rPr lang="en-US" altLang="ko-KR" dirty="0"/>
              <a:t>   Elastic Deformations</a:t>
            </a:r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겹쳐있는 세포이미지 분리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Titan GPU(6GB)</a:t>
            </a:r>
            <a:r>
              <a:rPr lang="ko-KR" altLang="en-US" dirty="0"/>
              <a:t>로 </a:t>
            </a:r>
            <a:r>
              <a:rPr lang="en-US" altLang="ko-KR" dirty="0"/>
              <a:t>10</a:t>
            </a:r>
            <a:r>
              <a:rPr lang="ko-KR" altLang="en-US" dirty="0"/>
              <a:t>시간의 학습시간과 수초의 추론시간을 가짐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압도적인 성능에 대한 근거가 많이 부족</a:t>
            </a:r>
            <a:r>
              <a:rPr lang="en-US" altLang="ko-KR" dirty="0"/>
              <a:t>, </a:t>
            </a:r>
            <a:r>
              <a:rPr lang="ko-KR" altLang="en-US" dirty="0"/>
              <a:t>해석 및 시각화에 대한 시도가 </a:t>
            </a:r>
            <a:r>
              <a:rPr lang="ko-KR" altLang="en-US" dirty="0" err="1"/>
              <a:t>없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어서 아쉽다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Biomedical</a:t>
            </a:r>
            <a:r>
              <a:rPr lang="ko-KR" altLang="en-US" dirty="0"/>
              <a:t>관련 </a:t>
            </a:r>
            <a:r>
              <a:rPr lang="ko-KR" altLang="en-US" dirty="0" err="1"/>
              <a:t>데이터셋에서</a:t>
            </a:r>
            <a:r>
              <a:rPr lang="ko-KR" altLang="en-US" dirty="0"/>
              <a:t> </a:t>
            </a:r>
            <a:r>
              <a:rPr lang="ko-KR" altLang="en-US" dirty="0" err="1"/>
              <a:t>실험한것만</a:t>
            </a:r>
            <a:r>
              <a:rPr lang="ko-KR" altLang="en-US" dirty="0"/>
              <a:t> 보여주었는데</a:t>
            </a:r>
            <a:r>
              <a:rPr lang="en-US" altLang="ko-KR" dirty="0"/>
              <a:t>, VOC2012 </a:t>
            </a:r>
            <a:r>
              <a:rPr lang="ko-KR" altLang="en-US" dirty="0"/>
              <a:t>같은데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서 제공하는 데이터셋에서도 적용해보고</a:t>
            </a:r>
            <a:r>
              <a:rPr lang="en-US" altLang="ko-KR" dirty="0"/>
              <a:t>, </a:t>
            </a:r>
            <a:r>
              <a:rPr lang="ko-KR" altLang="en-US" dirty="0"/>
              <a:t>그 결과에 대한 해석을 논문에 적  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 err="1"/>
              <a:t>었으면</a:t>
            </a:r>
            <a:r>
              <a:rPr lang="ko-KR" altLang="en-US" dirty="0"/>
              <a:t> 어땠을까</a:t>
            </a:r>
            <a:r>
              <a:rPr lang="en-US" altLang="ko-KR" dirty="0"/>
              <a:t>? </a:t>
            </a:r>
            <a:r>
              <a:rPr lang="ko-KR" altLang="en-US" dirty="0"/>
              <a:t>싶음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2985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51C590-70A9-43FE-A658-3A321D17E9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446501"/>
            <a:chOff x="2362014" y="1484405"/>
            <a:chExt cx="7225457" cy="19286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027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00" b="1" spc="-150" dirty="0">
                  <a:solidFill>
                    <a:schemeClr val="accent4">
                      <a:lumMod val="50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1. Abstract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</a:t>
              </a:r>
              <a:r>
                <a:rPr lang="ko-KR" altLang="en-US" sz="1050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논문스터디</a:t>
              </a:r>
              <a:endPara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6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686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5"/>
            <a:ext cx="8514259" cy="1909849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#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 받은 내용들 중 답을 하지 못했던 사항들을 </a:t>
            </a:r>
            <a:b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기록해 두고 다음 논문 발표 이전에 답하면서 시작하기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2D1CC6-6C7E-4A42-AEE4-FA9DE60AC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2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Abstract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7707559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Contracting path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Expanding path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가지를 합쳐서 진행 및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FCN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구조의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Skip Connection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유사한 방식 사용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적은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들로 더 효과적인 학습을 시키기 위해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 Augmentation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방식을 사용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Overlap-tile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방식을 이용하여 높은 해상도의 이미지를 분석에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비교적 낮은 성능의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GPU Memory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사용 가능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ISBI cell tracking challenge 2015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대회에서 우수한 성적을 거둠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2D1CC6-6C7E-4A42-AEE4-FA9DE60AC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25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51C590-70A9-43FE-A658-3A321D17E9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446501"/>
            <a:chOff x="2362014" y="1484405"/>
            <a:chExt cx="7225457" cy="19286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027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00" b="1" spc="-150" dirty="0">
                  <a:solidFill>
                    <a:schemeClr val="accent4">
                      <a:lumMod val="50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2. Introduction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</a:t>
              </a:r>
              <a:r>
                <a:rPr lang="ko-KR" altLang="en-US" sz="1050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논문스터디</a:t>
              </a:r>
              <a:endPara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6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1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2-1. Sliding-Window</a:t>
            </a:r>
          </a:p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669446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기존의 방식은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가지의 문제점을 지님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불필요한 중복으로 인한 속도 저하의 문제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②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위치 정확도와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Context(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흐름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양립 불가능의 문제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┏ Larger patch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more max-pooling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localization accuracy ↓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┗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Small patch  Context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파악 힘듦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FEF696A-6285-4264-92D3-8867AE3496C6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Introduction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822421-A28F-4512-8DE1-A32E507DC005}"/>
              </a:ext>
            </a:extLst>
          </p:cNvPr>
          <p:cNvGrpSpPr/>
          <p:nvPr/>
        </p:nvGrpSpPr>
        <p:grpSpPr>
          <a:xfrm>
            <a:off x="203381" y="4034922"/>
            <a:ext cx="2809331" cy="2012752"/>
            <a:chOff x="203381" y="4034922"/>
            <a:chExt cx="2809331" cy="20127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EDC01C5-BA6B-4BB5-A0B6-4E92EF6AB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5" y="4034922"/>
              <a:ext cx="2143125" cy="17049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15A033-F112-46CA-BD2A-AE0B1AB80BC9}"/>
                </a:ext>
              </a:extLst>
            </p:cNvPr>
            <p:cNvSpPr txBox="1"/>
            <p:nvPr/>
          </p:nvSpPr>
          <p:spPr>
            <a:xfrm>
              <a:off x="203381" y="5739897"/>
              <a:ext cx="2809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기존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Sliding-Window]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968230-1F5E-414C-B72A-F82CB646F435}"/>
              </a:ext>
            </a:extLst>
          </p:cNvPr>
          <p:cNvSpPr txBox="1"/>
          <p:nvPr/>
        </p:nvSpPr>
        <p:spPr>
          <a:xfrm>
            <a:off x="364803" y="6423496"/>
            <a:ext cx="35782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#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출처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4"/>
              </a:rPr>
              <a:t>https://m.blog.naver.com/worb1605/221333597235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F9BA0-DFEB-4C70-90C8-463E045FDCE7}"/>
              </a:ext>
            </a:extLst>
          </p:cNvPr>
          <p:cNvSpPr txBox="1"/>
          <p:nvPr/>
        </p:nvSpPr>
        <p:spPr>
          <a:xfrm>
            <a:off x="4310950" y="5739896"/>
            <a:ext cx="280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[Convolution: Stride 1]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850CD4-C790-4C4E-B916-E1EF03518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36" y="3728035"/>
            <a:ext cx="1758358" cy="199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6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2-1. Sliding-Window</a:t>
            </a:r>
          </a:p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575830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문제점을 해결하고자 새로운 방식의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Sliding-Window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제시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불필요한 중복을 없애는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patch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구조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Context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파악은 좋아졌으나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Localization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좋지 못한 결과를 보일 수 있다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FEF696A-6285-4264-92D3-8867AE3496C6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Introduction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822421-A28F-4512-8DE1-A32E507DC005}"/>
              </a:ext>
            </a:extLst>
          </p:cNvPr>
          <p:cNvGrpSpPr/>
          <p:nvPr/>
        </p:nvGrpSpPr>
        <p:grpSpPr>
          <a:xfrm>
            <a:off x="203381" y="4034922"/>
            <a:ext cx="2809331" cy="2012752"/>
            <a:chOff x="203381" y="4034922"/>
            <a:chExt cx="2809331" cy="20127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EDC01C5-BA6B-4BB5-A0B6-4E92EF6AB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5" y="4034922"/>
              <a:ext cx="2143125" cy="17049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15A033-F112-46CA-BD2A-AE0B1AB80BC9}"/>
                </a:ext>
              </a:extLst>
            </p:cNvPr>
            <p:cNvSpPr txBox="1"/>
            <p:nvPr/>
          </p:nvSpPr>
          <p:spPr>
            <a:xfrm>
              <a:off x="203381" y="5739897"/>
              <a:ext cx="2809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기존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Sliding-Window]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D4EE40-8AEB-4AEC-8F90-55808B37F185}"/>
              </a:ext>
            </a:extLst>
          </p:cNvPr>
          <p:cNvGrpSpPr/>
          <p:nvPr/>
        </p:nvGrpSpPr>
        <p:grpSpPr>
          <a:xfrm>
            <a:off x="3057525" y="4092734"/>
            <a:ext cx="4562475" cy="1954939"/>
            <a:chOff x="3057525" y="4092734"/>
            <a:chExt cx="4562475" cy="19549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F2483A-261D-4595-A015-11FA4D7E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525" y="4092734"/>
              <a:ext cx="4562475" cy="15430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3DA2D2-E989-44D0-A67A-E14091407C2A}"/>
                </a:ext>
              </a:extLst>
            </p:cNvPr>
            <p:cNvSpPr txBox="1"/>
            <p:nvPr/>
          </p:nvSpPr>
          <p:spPr>
            <a:xfrm>
              <a:off x="3934096" y="5739896"/>
              <a:ext cx="2809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[U-Net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Sliding-Window]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968230-1F5E-414C-B72A-F82CB646F435}"/>
              </a:ext>
            </a:extLst>
          </p:cNvPr>
          <p:cNvSpPr txBox="1"/>
          <p:nvPr/>
        </p:nvSpPr>
        <p:spPr>
          <a:xfrm>
            <a:off x="364803" y="6423496"/>
            <a:ext cx="35782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#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출처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5"/>
              </a:rPr>
              <a:t>https://m.blog.naver.com/worb1605/221333597235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1D2FE70-A714-47FA-9CC0-312B2A5190E7}"/>
              </a:ext>
            </a:extLst>
          </p:cNvPr>
          <p:cNvSpPr/>
          <p:nvPr/>
        </p:nvSpPr>
        <p:spPr>
          <a:xfrm>
            <a:off x="2583453" y="4770304"/>
            <a:ext cx="456799" cy="307777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2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2-1. Sliding-Window</a:t>
            </a:r>
          </a:p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0393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여러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Layer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output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동시에 검증하는 방법으로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Localization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에서의 취약점을 해결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FCN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Skip Connection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유사하나 건너뛰는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conv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단위 값이 다름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FEF696A-6285-4264-92D3-8867AE3496C6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Introduction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68230-1F5E-414C-B72A-F82CB646F435}"/>
              </a:ext>
            </a:extLst>
          </p:cNvPr>
          <p:cNvSpPr txBox="1"/>
          <p:nvPr/>
        </p:nvSpPr>
        <p:spPr>
          <a:xfrm>
            <a:off x="364803" y="6423496"/>
            <a:ext cx="5957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#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출처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https://towardsdatascience.com/review-hypercolumn-instance-segmentation-367180495979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761E4F-E2AD-4F8F-94E5-99888377A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104" y="2586344"/>
            <a:ext cx="4496418" cy="32851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A2E0AF-B70C-41C8-A331-CBCD68F2CE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9046" r="21932" b="-689"/>
          <a:stretch/>
        </p:blipFill>
        <p:spPr>
          <a:xfrm>
            <a:off x="364803" y="2780901"/>
            <a:ext cx="3906215" cy="2244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5B5369-94DC-4594-A1BE-E34385E6A2B4}"/>
              </a:ext>
            </a:extLst>
          </p:cNvPr>
          <p:cNvSpPr txBox="1"/>
          <p:nvPr/>
        </p:nvSpPr>
        <p:spPr>
          <a:xfrm>
            <a:off x="4597647" y="5926455"/>
            <a:ext cx="280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[Efficient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4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Hypercolumn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F1B0D-EB71-4645-9B85-A7B2AF744760}"/>
              </a:ext>
            </a:extLst>
          </p:cNvPr>
          <p:cNvSpPr txBox="1"/>
          <p:nvPr/>
        </p:nvSpPr>
        <p:spPr>
          <a:xfrm>
            <a:off x="1065644" y="5224330"/>
            <a:ext cx="280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[FCN Skip Connection]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6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3D8D9E-75B3-49FD-8471-A6D754729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879" y="1879689"/>
            <a:ext cx="5780924" cy="3826022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2-2. U-Net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Structure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2440092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U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 모양의 구성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Fully Connected X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Segmentation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FCN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유사한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Skip Connection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(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회색 화살표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Context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파악과 함께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     Localization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도 학습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   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FEF696A-6285-4264-92D3-8867AE3496C6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Introduction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68230-1F5E-414C-B72A-F82CB646F435}"/>
              </a:ext>
            </a:extLst>
          </p:cNvPr>
          <p:cNvSpPr txBox="1"/>
          <p:nvPr/>
        </p:nvSpPr>
        <p:spPr>
          <a:xfrm>
            <a:off x="364803" y="6423496"/>
            <a:ext cx="5957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#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출처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4"/>
              </a:rPr>
              <a:t>https://towardsdatascience.com/review-hypercolumn-instance-segmentation-367180495979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B5369-94DC-4594-A1BE-E34385E6A2B4}"/>
              </a:ext>
            </a:extLst>
          </p:cNvPr>
          <p:cNvSpPr txBox="1"/>
          <p:nvPr/>
        </p:nvSpPr>
        <p:spPr>
          <a:xfrm>
            <a:off x="4475675" y="5756826"/>
            <a:ext cx="280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[U-Net Structure]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357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6359</TotalTime>
  <Words>966</Words>
  <Application>Microsoft Office PowerPoint</Application>
  <PresentationFormat>화면 슬라이드 쇼(4:3)</PresentationFormat>
  <Paragraphs>245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Wingdings</vt:lpstr>
      <vt:lpstr>바탕</vt:lpstr>
      <vt:lpstr>나눔고딕</vt:lpstr>
      <vt:lpstr>Arial</vt:lpstr>
      <vt:lpstr>210 옴니고딕 030</vt:lpstr>
      <vt:lpstr>Office 테마</vt:lpstr>
      <vt:lpstr>U-Net: Convolutional Networks for Biomedical Image Segmentation</vt:lpstr>
      <vt:lpstr>목차</vt:lpstr>
      <vt:lpstr>PowerPoint 프레젠테이션</vt:lpstr>
      <vt:lpstr>1.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Training</vt:lpstr>
      <vt:lpstr>Training</vt:lpstr>
      <vt:lpstr>Training</vt:lpstr>
      <vt:lpstr>Training</vt:lpstr>
      <vt:lpstr>Energy Function</vt:lpstr>
      <vt:lpstr>Energy Function</vt:lpstr>
      <vt:lpstr>Energy Function</vt:lpstr>
      <vt:lpstr>Data Augmentation</vt:lpstr>
      <vt:lpstr>Data Augmentation</vt:lpstr>
      <vt:lpstr>PowerPoint 프레젠테이션</vt:lpstr>
      <vt:lpstr>Experiments</vt:lpstr>
      <vt:lpstr>Experiments</vt:lpstr>
      <vt:lpstr>Experiments</vt:lpstr>
      <vt:lpstr>PowerPoint 프레젠테이션</vt:lpstr>
      <vt:lpstr>Conclusion</vt:lpstr>
      <vt:lpstr>감사합니다</vt:lpstr>
      <vt:lpstr># 질문 받은 내용들 중 답을 하지 못했던 사항들을     기록해 두고 다음 논문 발표 이전에 답하면서 시작하기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김 태준</cp:lastModifiedBy>
  <cp:revision>548</cp:revision>
  <cp:lastPrinted>2011-08-28T13:13:29Z</cp:lastPrinted>
  <dcterms:created xsi:type="dcterms:W3CDTF">2011-08-24T01:05:33Z</dcterms:created>
  <dcterms:modified xsi:type="dcterms:W3CDTF">2021-07-19T04:19:52Z</dcterms:modified>
</cp:coreProperties>
</file>